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66"/>
          <a:sy d="100" n="166"/>
        </p:scale>
        <p:origin x="520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7" Type="http://schemas.openxmlformats.org/officeDocument/2006/relationships/viewProps" Target="viewProps.xml" /><Relationship Id="rId8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9" Type="http://schemas.openxmlformats.org/officeDocument/2006/relationships/tableStyles" Target="tableStyles.xml" /><Relationship Id="rId8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5F148-B214-9ED5-96D2-C8C952B333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1345573"/>
              </p:ext>
            </p:extLst>
          </p:nvPr>
        </p:nvGraphicFramePr>
        <p:xfrm>
          <a:off x="1524000" y="539750"/>
          <a:ext cx="6096000" cy="914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1011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07030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382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8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960504"/>
            <a:ext cx="8552330" cy="3977017"/>
          </a:xfrm>
        </p:spPr>
        <p:txBody>
          <a:bodyPr/>
          <a:lstStyle>
            <a:lvl1pPr marL="228600" indent="-228600">
              <a:tabLst/>
              <a:defRPr sz="28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045" y="1200151"/>
            <a:ext cx="4180755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1"/>
            <a:ext cx="4196123" cy="3737370"/>
          </a:xfrm>
        </p:spPr>
        <p:txBody>
          <a:bodyPr/>
          <a:lstStyle>
            <a:lvl1pPr marL="174625" indent="-174625">
              <a:tabLst/>
              <a:defRPr sz="2800" baseline="0">
                <a:latin typeface="Lato Medium" panose="020F0502020204030203" pitchFamily="34" charset="0"/>
              </a:defRPr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Semibold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1610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998924"/>
            <a:ext cx="8229600" cy="393859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eaLnBrk="1" hangingPunct="1" latinLnBrk="0" rtl="0">
        <a:spcBef>
          <a:spcPct val="0"/>
        </a:spcBef>
        <a:buNone/>
        <a:defRPr baseline="0" kern="1200" sz="3300">
          <a:solidFill>
            <a:schemeClr val="tx1"/>
          </a:solidFill>
          <a:latin charset="0" panose="020F0502020204030203" pitchFamily="34" typeface="Lato Semibold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502020204030203" pitchFamily="34" typeface="Lato Medium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24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9.png" /><Relationship Id="rId2" Type="http://schemas.openxmlformats.org/officeDocument/2006/relationships/image" Target="../media/image28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3.png" /><Relationship Id="rId2" Type="http://schemas.openxmlformats.org/officeDocument/2006/relationships/image" Target="../media/image32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 of the Esophagus and GE Junction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N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Cancers are categorized by whether there is spread to the nodes.</a:t>
            </a:r>
          </a:p>
          <a:p>
            <a:pPr lvl="0"/>
            <a:r>
              <a:rPr b="1"/>
              <a:t>N0</a:t>
            </a:r>
            <a:r>
              <a:rPr/>
              <a:t> cancers have not spread to the nodes</a:t>
            </a:r>
          </a:p>
          <a:p>
            <a:pPr lvl="0"/>
            <a:r>
              <a:rPr b="1"/>
              <a:t>N1</a:t>
            </a:r>
            <a:r>
              <a:rPr/>
              <a:t> cancers have spread to the nodes.</a:t>
            </a:r>
          </a:p>
        </p:txBody>
      </p:sp>
      <p:pic>
        <p:nvPicPr>
          <p:cNvPr descr="images/tumor_t3_nodes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cancers spread to other parts of the body</a:t>
            </a:r>
          </a:p>
          <a:p>
            <a:pPr lvl="0"/>
            <a:r>
              <a:rPr b="1"/>
              <a:t>M0</a:t>
            </a:r>
            <a:r>
              <a:rPr/>
              <a:t> cancers have not spread to other parts of the body</a:t>
            </a:r>
          </a:p>
          <a:p>
            <a:pPr lvl="0"/>
            <a:r>
              <a:rPr b="1"/>
              <a:t>M1</a:t>
            </a:r>
            <a:r>
              <a:rPr/>
              <a:t> cancers have spread lungs, liver, or bone</a:t>
            </a:r>
          </a:p>
        </p:txBody>
      </p:sp>
      <p:pic>
        <p:nvPicPr>
          <p:cNvPr descr="images/Eso_M_St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Similar to CT scan</a:t>
            </a:r>
          </a:p>
          <a:p>
            <a:pPr lvl="0" indent="0" marL="0">
              <a:buNone/>
            </a:pPr>
            <a:r>
              <a:rPr/>
              <a:t>Tracer shows ‘hot spots’</a:t>
            </a:r>
          </a:p>
          <a:p>
            <a:pPr lvl="0"/>
            <a:r>
              <a:rPr/>
              <a:t>Cancer</a:t>
            </a:r>
          </a:p>
          <a:p>
            <a:pPr lvl="0"/>
            <a:r>
              <a:rPr/>
              <a:t>Inflammation or infection</a:t>
            </a:r>
          </a:p>
          <a:p>
            <a:pPr lvl="0"/>
            <a:r>
              <a:rPr/>
              <a:t>Normal organs (heart, kidneys)</a:t>
            </a:r>
          </a:p>
        </p:txBody>
      </p:sp>
      <p:pic>
        <p:nvPicPr>
          <p:cNvPr descr="images/Pet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Ultrasound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Similar to upper endoscopy (EGD)</a:t>
            </a:r>
          </a:p>
          <a:p>
            <a:pPr lvl="0"/>
            <a:r>
              <a:rPr/>
              <a:t>Ultrasound in scope</a:t>
            </a:r>
          </a:p>
          <a:p>
            <a:pPr lvl="0"/>
            <a:r>
              <a:rPr/>
              <a:t>Evaluates T stage</a:t>
            </a:r>
          </a:p>
        </p:txBody>
      </p:sp>
      <p:pic>
        <p:nvPicPr>
          <p:cNvPr descr="images/EU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Some stomach cancers can spread inside the abdomen</a:t>
            </a:r>
          </a:p>
          <a:p>
            <a:pPr lvl="0"/>
            <a:r>
              <a:rPr/>
              <a:t>Areas of spread can be very small (grain of rice)</a:t>
            </a:r>
          </a:p>
          <a:p>
            <a:pPr lvl="0"/>
            <a:r>
              <a:rPr/>
              <a:t>Laparoscopy can detect spread inside the abdomen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Laparoscopy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General anesthetic</a:t>
            </a:r>
          </a:p>
          <a:p>
            <a:pPr lvl="0"/>
            <a:r>
              <a:rPr/>
              <a:t>Several 1/4” incisions</a:t>
            </a:r>
          </a:p>
          <a:p>
            <a:pPr lvl="0"/>
            <a:r>
              <a:rPr/>
              <a:t>Telescope examines the abdomen</a:t>
            </a:r>
          </a:p>
          <a:p>
            <a:pPr lvl="0"/>
            <a:r>
              <a:rPr/>
              <a:t>Biopsies can be performed.</a:t>
            </a:r>
          </a:p>
        </p:txBody>
      </p:sp>
      <p:pic>
        <p:nvPicPr>
          <p:cNvPr descr="images/Eso_Laparosco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 and prevents it from entering the esophagus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Gastroesophageal Reflux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one-way valve normally keeps acid within the stomach</a:t>
            </a:r>
          </a:p>
          <a:p>
            <a:pPr lvl="0" indent="0" marL="0">
              <a:buNone/>
            </a:pPr>
            <a:r>
              <a:rPr/>
              <a:t>If the valve does not work properly, acid enters the esophagus and cause heartburn and damage to the lining of the esophagus.</a:t>
            </a:r>
          </a:p>
        </p:txBody>
      </p:sp>
      <p:pic>
        <p:nvPicPr>
          <p:cNvPr descr="images/reflux_commp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Barrett’s Esophagus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time, the lining of the esophagus undergoes change in response to the acid.</a:t>
            </a:r>
          </a:p>
        </p:txBody>
      </p:sp>
      <p:pic>
        <p:nvPicPr>
          <p:cNvPr descr="images/barretts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147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 a period of years, pre-cancerous changes can develop within Barrett’s esopahgus.</a:t>
            </a:r>
          </a:p>
          <a:p>
            <a:pPr lvl="0" indent="0" marL="0">
              <a:buNone/>
            </a:pPr>
            <a:r>
              <a:rPr/>
              <a:t>These changes can be seen by the pathologist from biopsies taken from the esophagus</a:t>
            </a:r>
          </a:p>
          <a:p>
            <a:pPr lvl="0" indent="0" marL="0">
              <a:buNone/>
            </a:pPr>
            <a:r>
              <a:rPr/>
              <a:t>Over time, low-grade dysplasia can progress to high-grade dysplasia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Anatomy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Food moves from the throat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esophagus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stomach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small bowel (jejunum)</a:t>
                </a:r>
              </a:p>
            </p:txBody>
          </p:sp>
        </mc:Choice>
      </mc:AlternateContent>
      <p:pic>
        <p:nvPicPr>
          <p:cNvPr descr="images/Eso_Anatomy_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Dysplasia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Cancer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Low grade dysplasia: Risk of cancer 0.5% per year</a:t>
                </a:r>
              </a:p>
              <a:p>
                <a:pPr lvl="0" indent="0" marL="0">
                  <a:buNone/>
                </a:pPr>
                <a:r>
                  <a:rPr/>
                  <a:t>High-grade dysplasia: Risk of cancer 5% per year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Surveillance with upper endoscopy is critical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Dysplasia can be treated with destroying the mucosa, the inner layer of esophgus</a:t>
            </a:r>
          </a:p>
          <a:p>
            <a:pPr lvl="0" indent="0" marL="0">
              <a:buNone/>
            </a:pPr>
            <a:r>
              <a:rPr/>
              <a:t>Ablation of the mucosa with microwave energy</a:t>
            </a:r>
          </a:p>
          <a:p>
            <a:pPr lvl="0" indent="0" marL="0">
              <a:buNone/>
            </a:pPr>
            <a:r>
              <a:rPr/>
              <a:t>Circular balloon with an antenna used to ablate the mucosa</a:t>
            </a:r>
          </a:p>
        </p:txBody>
      </p:sp>
      <p:pic>
        <p:nvPicPr>
          <p:cNvPr descr="images/esot1_barx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943100"/>
            <a:ext cx="4191000" cy="224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Radiofrequency ablation for Dysplasia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Ablation</a:t>
            </a:r>
          </a:p>
        </p:txBody>
      </p:sp>
      <p:pic>
        <p:nvPicPr>
          <p:cNvPr descr="images/25FF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25600"/>
            <a:ext cx="2603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After Ablation</a:t>
            </a:r>
          </a:p>
        </p:txBody>
      </p:sp>
      <p:pic>
        <p:nvPicPr>
          <p:cNvPr descr="images/25FF5after%20RFA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0" y="1625600"/>
            <a:ext cx="264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Treatment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Superficial (T1)</a:t>
                </a:r>
              </a:p>
              <a:p>
                <a:pPr lvl="0"/>
                <a:r>
                  <a:rPr/>
                  <a:t>Endoscopic Therapy</a:t>
                </a:r>
              </a:p>
              <a:p>
                <a:pPr lvl="0" indent="0" marL="0">
                  <a:buNone/>
                </a:pPr>
                <a:r>
                  <a:rPr/>
                  <a:t>Localized (T1b/T2)</a:t>
                </a:r>
              </a:p>
              <a:p>
                <a:pPr lvl="0"/>
                <a:r>
                  <a:rPr/>
                  <a:t>Surgery (esophagectomy)</a:t>
                </a:r>
              </a:p>
              <a:p>
                <a:pPr lvl="0" indent="0" marL="0">
                  <a:buNone/>
                </a:pPr>
                <a:r>
                  <a:rPr/>
                  <a:t>Locally-advanced (T3M0)</a:t>
                </a:r>
              </a:p>
              <a:p>
                <a:pPr lvl="0"/>
                <a:r>
                  <a:rPr/>
                  <a:t>Chemo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±</m:t>
                    </m:r>
                  </m:oMath>
                </a14:m>
                <a:r>
                  <a:rPr/>
                  <a:t>Radiation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Surgery</a:t>
                </a:r>
              </a:p>
              <a:p>
                <a:pPr lvl="0" indent="0" marL="0">
                  <a:buNone/>
                </a:pPr>
                <a:r>
                  <a:rPr/>
                  <a:t>Metastatic (M1)</a:t>
                </a:r>
              </a:p>
              <a:p>
                <a:pPr lvl="0"/>
                <a:r>
                  <a:rPr/>
                  <a:t>Chemotherapy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Superficial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Superficial Cancer: T1a N0</a:t>
            </a:r>
          </a:p>
          <a:p>
            <a:pPr lvl="0" indent="0" marL="0">
              <a:buNone/>
            </a:pPr>
            <a:r>
              <a:rPr/>
              <a:t>Treatment is often with endoscopy without the need for surgery.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(EMR)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Endoscopic procedure to remove a superficial tumor from the inner layer of the esophagus</a:t>
            </a:r>
          </a:p>
        </p:txBody>
      </p:sp>
      <p:pic>
        <p:nvPicPr>
          <p:cNvPr descr="images/emr_com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appears slow-growing under microscope</a:t>
            </a:r>
          </a:p>
        </p:txBody>
      </p:sp>
      <p:pic>
        <p:nvPicPr>
          <p:cNvPr descr="images/emr_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Clear margins at the edge </a:t>
            </a:r>
            <a:r>
              <a:rPr i="1"/>
              <a:t>AND</a:t>
            </a:r>
          </a:p>
          <a:p>
            <a:pPr lvl="0"/>
            <a:r>
              <a:rPr/>
              <a:t>Clear deep margin </a:t>
            </a:r>
            <a:r>
              <a:rPr i="1"/>
              <a:t>AND</a:t>
            </a:r>
          </a:p>
          <a:p>
            <a:pPr lvl="0"/>
            <a:r>
              <a:rPr/>
              <a:t>Tumor is slow-growing under microscope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EMR may be the only treatment required</a:t>
            </a:r>
          </a:p>
          <a:p>
            <a:pPr lvl="0"/>
            <a:r>
              <a:rPr/>
              <a:t>Requires endoscopic surveillance</a:t>
            </a:r>
          </a:p>
        </p:txBody>
      </p:sp>
      <p:pic>
        <p:nvPicPr>
          <p:cNvPr descr="images/emr_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Types of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There are two common types of esophageal cancer</a:t>
            </a:r>
          </a:p>
          <a:p>
            <a:pPr lvl="0"/>
            <a:r>
              <a:rPr/>
              <a:t>Adenocarcinoma</a:t>
            </a:r>
          </a:p>
          <a:p>
            <a:pPr lvl="0"/>
            <a:r>
              <a:rPr/>
              <a:t>Squamous Cell Carcinoma</a:t>
            </a:r>
          </a:p>
          <a:p>
            <a:pPr lvl="0" indent="0" marL="0">
              <a:buNone/>
            </a:pPr>
            <a:r>
              <a:rPr/>
              <a:t>In many ways, these to different types of esophageal cancer behave the same.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Tumor at edge margin </a:t>
            </a:r>
            <a:r>
              <a:rPr i="1"/>
              <a:t>OR</a:t>
            </a:r>
          </a:p>
          <a:p>
            <a:pPr lvl="0"/>
            <a:r>
              <a:rPr/>
              <a:t>Tumor at deep margin </a:t>
            </a:r>
            <a:r>
              <a:rPr i="1"/>
              <a:t>OR</a:t>
            </a:r>
          </a:p>
          <a:p>
            <a:pPr lvl="0"/>
            <a:r>
              <a:rPr/>
              <a:t>Tumor rapidly-growing under microscope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Endoscopic Mucosal Resection - Unfavorable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(surgery) is standard recommendation</a:t>
            </a:r>
          </a:p>
        </p:txBody>
      </p:sp>
      <p:pic>
        <p:nvPicPr>
          <p:cNvPr descr="images/emr_unfavorable_160012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Surgery for Esophageal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Surgery for esophageal cancer is performed for:</a:t>
            </a:r>
          </a:p>
          <a:p>
            <a:pPr lvl="0"/>
            <a:r>
              <a:rPr/>
              <a:t>Superficial Tumors (T1) not removed by endoscopy</a:t>
            </a:r>
          </a:p>
          <a:p>
            <a:pPr lvl="0"/>
            <a:r>
              <a:rPr/>
              <a:t>Localized Tumors (T2 N0 M0)</a:t>
            </a:r>
          </a:p>
          <a:p>
            <a:pPr lvl="0"/>
            <a:r>
              <a:rPr/>
              <a:t>Locally Advanced (T3 M0) after preop therapy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Goals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 tumor from esophagus</a:t>
            </a:r>
          </a:p>
          <a:p>
            <a:pPr lvl="0"/>
            <a:r>
              <a:rPr/>
              <a:t>Remove surrounding lymph nodes</a:t>
            </a:r>
          </a:p>
          <a:p>
            <a:pPr lvl="0"/>
            <a:r>
              <a:rPr/>
              <a:t>Create a new esophagus</a:t>
            </a:r>
          </a:p>
        </p:txBody>
      </p:sp>
      <p:pic>
        <p:nvPicPr>
          <p:cNvPr descr="images/Eso_Resection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(Transthoracic)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Removes tumor and lower 1/3 esophagus</a:t>
            </a:r>
          </a:p>
          <a:p>
            <a:pPr lvl="0"/>
            <a:r>
              <a:rPr/>
              <a:t>Removes surrounding lymph nodes</a:t>
            </a:r>
          </a:p>
          <a:p>
            <a:pPr lvl="0"/>
            <a:r>
              <a:rPr/>
              <a:t>GI tract reconstructed</a:t>
            </a:r>
          </a:p>
        </p:txBody>
      </p:sp>
      <p:pic>
        <p:nvPicPr>
          <p:cNvPr descr="images/Eso_Resection2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New esophagus is created from the stomach in the abdomen by fashioning it into a tube.</a:t>
            </a:r>
          </a:p>
        </p:txBody>
      </p:sp>
      <p:pic>
        <p:nvPicPr>
          <p:cNvPr descr="images/Eso_Resection3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Ivor Lewis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new esophagus is now brought up into the chest. A connection is made between the esophagus and the stomach, called an </a:t>
            </a:r>
            <a:r>
              <a:rPr i="1"/>
              <a:t>anastomosis</a:t>
            </a:r>
            <a:r>
              <a:rPr/>
              <a:t>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Ivor Lewis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Small incisions abdomen and chest</a:t>
                </a:r>
              </a:p>
              <a:p>
                <a:pPr lvl="0"/>
                <a:r>
                  <a:rPr/>
                  <a:t>Surgical telescope and instruments</a:t>
                </a:r>
              </a:p>
              <a:p>
                <a:pPr lvl="0"/>
                <a:r>
                  <a:rPr/>
                  <a:t>Smaller incisions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faster recovery and less discomfort</a:t>
                </a:r>
              </a:p>
            </p:txBody>
          </p:sp>
        </mc:Choice>
      </mc:AlternateContent>
      <p:pic>
        <p:nvPicPr>
          <p:cNvPr descr="images/MIE_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Ivor Lewis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Mininally-invasive approach feasible in 95% of cases</a:t>
            </a:r>
          </a:p>
          <a:p>
            <a:pPr lvl="0" indent="0" marL="0">
              <a:buNone/>
            </a:pPr>
            <a:r>
              <a:rPr/>
              <a:t>In some cases, an open approach is still necessary.</a:t>
            </a:r>
          </a:p>
        </p:txBody>
      </p:sp>
      <p:pic>
        <p:nvPicPr>
          <p:cNvPr descr="images/IvorLewi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Total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 patients with tumors in the upper esophagus, we need to remove more of the esophagus</a:t>
            </a:r>
          </a:p>
          <a:p>
            <a:pPr lvl="0" indent="0" marL="0">
              <a:buNone/>
            </a:pPr>
            <a:r>
              <a:rPr/>
              <a:t>We need to remove the whole esophagus, including the portion in the neck</a:t>
            </a:r>
          </a:p>
        </p:txBody>
      </p:sp>
      <p:pic>
        <p:nvPicPr>
          <p:cNvPr descr="images/Eso_ProxTumor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Staging refers to the tests to determine</a:t>
            </a:r>
          </a:p>
          <a:p>
            <a:pPr lvl="0"/>
            <a:r>
              <a:rPr/>
              <a:t>How large is the tumor?</a:t>
            </a:r>
          </a:p>
          <a:p>
            <a:pPr lvl="0"/>
            <a:r>
              <a:rPr/>
              <a:t>Has there been spread to lymph nodes?</a:t>
            </a:r>
          </a:p>
          <a:p>
            <a:pPr lvl="0"/>
            <a:r>
              <a:rPr/>
              <a:t>Has it spread to other parts of the body?</a:t>
            </a:r>
          </a:p>
          <a:p>
            <a:pPr lvl="0" indent="0" marL="0">
              <a:buNone/>
            </a:pPr>
            <a:r>
              <a:rPr b="1"/>
              <a:t>Treatment options depend upon the cancer stage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McKeown Esophagectomy</a:t>
            </a:r>
          </a:p>
        </p:txBody>
      </p:sp>
      <p:pic>
        <p:nvPicPr>
          <p:cNvPr descr="images/Eso_ResectionTotal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5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Eso_MIE_McKeownArtboar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Esophagectomy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Esophagectomy is a complex operation, with a real risk of complications.</a:t>
            </a:r>
          </a:p>
          <a:p>
            <a:pPr lvl="0" indent="0" marL="0">
              <a:buNone/>
            </a:pPr>
            <a:r>
              <a:rPr/>
              <a:t>Two significant complications:</a:t>
            </a:r>
          </a:p>
          <a:p>
            <a:pPr lvl="0"/>
            <a:r>
              <a:rPr/>
              <a:t>Anastomotic leak</a:t>
            </a:r>
          </a:p>
          <a:p>
            <a:pPr lvl="0"/>
            <a:r>
              <a:rPr/>
              <a:t>Pneumonia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anastomosis is surgical connection between the esophagus and the stomach.</a:t>
            </a:r>
          </a:p>
        </p:txBody>
      </p:sp>
      <p:pic>
        <p:nvPicPr>
          <p:cNvPr descr="images/Eso_IvorLewis_Anastomos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healing doesn’t occur:</a:t>
            </a:r>
          </a:p>
          <a:p>
            <a:pPr lvl="0"/>
            <a:r>
              <a:rPr/>
              <a:t>Leakage of fluid from the esophagus</a:t>
            </a:r>
          </a:p>
          <a:p>
            <a:pPr lvl="0"/>
            <a:r>
              <a:rPr/>
              <a:t>Infection in the space between the lungs</a:t>
            </a:r>
          </a:p>
          <a:p>
            <a:pPr lvl="0"/>
            <a:r>
              <a:rPr/>
              <a:t>Requires additional time in the hospital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If leak occurs:</a:t>
            </a:r>
          </a:p>
          <a:p>
            <a:pPr lvl="0"/>
            <a:r>
              <a:rPr/>
              <a:t>Some leaks will seal</a:t>
            </a:r>
          </a:p>
          <a:p>
            <a:pPr lvl="0"/>
            <a:r>
              <a:rPr/>
              <a:t>Stent may be required to help healing</a:t>
            </a:r>
          </a:p>
          <a:p>
            <a:pPr lvl="0"/>
            <a:r>
              <a:rPr/>
              <a:t>Occasionally additional surgey is required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Anastomotic Leak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 of leak depends on:</a:t>
            </a:r>
          </a:p>
          <a:p>
            <a:pPr lvl="0"/>
            <a:r>
              <a:rPr/>
              <a:t>Type of operation performed</a:t>
            </a:r>
          </a:p>
          <a:p>
            <a:pPr lvl="0"/>
            <a:r>
              <a:rPr/>
              <a:t>Nutritional status of patient</a:t>
            </a:r>
          </a:p>
          <a:p>
            <a:pPr lvl="0"/>
            <a:r>
              <a:rPr/>
              <a:t>Experience of the surgeon</a:t>
            </a:r>
          </a:p>
        </p:txBody>
      </p:sp>
      <p:pic>
        <p:nvPicPr>
          <p:cNvPr descr="images/Eso_IvorLewis_Lea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Occurs in 10-15% of patients after esophagectomy.</a:t>
            </a:r>
          </a:p>
          <a:p>
            <a:pPr lvl="0"/>
            <a:r>
              <a:rPr/>
              <a:t>Requires treatment with antibiotics</a:t>
            </a:r>
          </a:p>
          <a:p>
            <a:pPr lvl="0"/>
            <a:r>
              <a:rPr/>
              <a:t>Requires a longer hospitalization.</a:t>
            </a:r>
          </a:p>
        </p:txBody>
      </p:sp>
      <p:pic>
        <p:nvPicPr>
          <p:cNvPr descr="images/Eso_LungsArt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1193800"/>
            <a:ext cx="36322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Preventing Pneumonia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Several ways to help prevent pneumonia:</a:t>
            </a:r>
          </a:p>
          <a:p>
            <a:pPr lvl="0"/>
            <a:r>
              <a:rPr/>
              <a:t>Deep breathing</a:t>
            </a:r>
          </a:p>
          <a:p>
            <a:pPr lvl="0"/>
            <a:r>
              <a:rPr/>
              <a:t>Coughing</a:t>
            </a:r>
          </a:p>
          <a:p>
            <a:pPr lvl="0"/>
            <a:r>
              <a:rPr/>
              <a:t>Walking</a:t>
            </a:r>
          </a:p>
          <a:p>
            <a:pPr lvl="0" indent="0" marL="0">
              <a:buNone/>
            </a:pPr>
            <a:r>
              <a:rPr/>
              <a:t>After surgery, this means:</a:t>
            </a:r>
          </a:p>
          <a:p>
            <a:pPr lvl="0"/>
            <a:r>
              <a:rPr/>
              <a:t>Sitting in a chair most of the day</a:t>
            </a:r>
          </a:p>
          <a:p>
            <a:pPr lvl="0"/>
            <a:r>
              <a:rPr/>
              <a:t>Walking in the halls as soon as possible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Minimally-invasive Esophagectomy</a:t>
            </a:r>
          </a:p>
        </p:txBody>
      </p:sp>
      <p:pic>
        <p:nvPicPr>
          <p:cNvPr descr="images/mie_a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1498600"/>
            <a:ext cx="41783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mie_ches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5500" y="1485900"/>
            <a:ext cx="41910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anesthesia</a:t>
            </a:r>
          </a:p>
          <a:p>
            <a:pPr lvl="0"/>
            <a:r>
              <a:rPr/>
              <a:t>Heart attack (5%)</a:t>
            </a:r>
          </a:p>
          <a:p>
            <a:pPr lvl="0"/>
            <a:r>
              <a:rPr/>
              <a:t>Irregular heart rhythm (15%)</a:t>
            </a:r>
          </a:p>
          <a:p>
            <a:pPr lvl="0"/>
            <a:r>
              <a:rPr/>
              <a:t>Pneumonia (10%)</a:t>
            </a:r>
          </a:p>
          <a:p>
            <a:pPr lvl="0"/>
            <a:r>
              <a:rPr/>
              <a:t>Blood clots in legs (&lt;5%)</a:t>
            </a:r>
          </a:p>
          <a:p>
            <a:pPr lvl="0"/>
            <a:r>
              <a:rPr/>
              <a:t>Pulmonary embolism (2%)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Cancer Staging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</a:t>
            </a:r>
            <a:r>
              <a:rPr/>
              <a:t> = Tumor - Depth of growth into the wall</a:t>
            </a:r>
            <a:br/>
            <a:br/>
          </a:p>
          <a:p>
            <a:pPr lvl="0"/>
            <a:r>
              <a:rPr b="1"/>
              <a:t>N</a:t>
            </a:r>
            <a:r>
              <a:rPr/>
              <a:t> = Nodes - Spread to the lymph nodes</a:t>
            </a:r>
            <a:br/>
            <a:br/>
          </a:p>
          <a:p>
            <a:pPr lvl="0"/>
            <a:r>
              <a:rPr b="1"/>
              <a:t>M</a:t>
            </a:r>
            <a:r>
              <a:rPr/>
              <a:t> = Metastasis - Spread to liver, lungs, or bone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Risks related to Surgery</a:t>
            </a:r>
          </a:p>
          <a:p>
            <a:pPr lvl="0"/>
            <a:r>
              <a:rPr/>
              <a:t>Anastomotic leak (5%)</a:t>
            </a:r>
          </a:p>
          <a:p>
            <a:pPr lvl="0"/>
            <a:r>
              <a:rPr/>
              <a:t>Stricture at anastomosis (15%)</a:t>
            </a:r>
          </a:p>
          <a:p>
            <a:pPr lvl="0"/>
            <a:r>
              <a:rPr/>
              <a:t>Death within 90 days of surgery</a:t>
            </a:r>
          </a:p>
          <a:p>
            <a:pPr lvl="1"/>
            <a:r>
              <a:rPr/>
              <a:t>Low risk patients = 2%</a:t>
            </a:r>
          </a:p>
          <a:p>
            <a:pPr lvl="1"/>
            <a:r>
              <a:rPr/>
              <a:t>Intermediate risk = 10%</a:t>
            </a:r>
          </a:p>
          <a:p>
            <a:pPr lvl="1"/>
            <a:r>
              <a:rPr/>
              <a:t>High risk = 30%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Risks of Surgery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79400" y="952500"/>
          <a:ext cx="8547100" cy="3467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44800"/>
                <a:gridCol w="2844800"/>
                <a:gridCol w="28448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&lt;75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Age &gt;75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Normal Muscle (75%)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2%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Low Muscle (25%)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10%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30%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279400" y="4419600"/>
            <a:ext cx="85471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Risks of Death within 90 Days of Surgery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Prior to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Clear liquids for 24 hours prior to surgery</a:t>
            </a:r>
          </a:p>
          <a:p>
            <a:pPr lvl="0"/>
            <a:r>
              <a:rPr/>
              <a:t>Check with Pre-op nurse regarding medicines day prior to surgery</a:t>
            </a:r>
          </a:p>
          <a:p>
            <a:pPr lvl="0"/>
            <a:r>
              <a:rPr/>
              <a:t>No tube feedings the night before surgery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Day of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Arrive at 5am – nothing to eat or drink after midnight.</a:t>
            </a:r>
          </a:p>
          <a:p>
            <a:pPr lvl="0"/>
            <a:r>
              <a:rPr/>
              <a:t>Medicines OK w/ a sip of water</a:t>
            </a:r>
          </a:p>
          <a:p>
            <a:pPr lvl="0"/>
            <a:r>
              <a:rPr/>
              <a:t>sip of black coffee but </a:t>
            </a:r>
            <a:r>
              <a:rPr b="1"/>
              <a:t>no cream</a:t>
            </a:r>
            <a:r>
              <a:rPr/>
              <a:t>.</a:t>
            </a:r>
          </a:p>
          <a:p>
            <a:pPr lvl="0"/>
            <a:r>
              <a:rPr/>
              <a:t>Surgery will be cancelled if you have cream/milk</a:t>
            </a:r>
          </a:p>
          <a:p>
            <a:pPr lvl="0"/>
            <a:r>
              <a:rPr/>
              <a:t>Waiting room for family and friends on 5th floor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Epidural Catheter for Pain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Remains in place for 2-5 days</a:t>
            </a:r>
          </a:p>
          <a:p>
            <a:pPr lvl="0"/>
            <a:r>
              <a:rPr/>
              <a:t>Dosage can be adjusted as needed</a:t>
            </a:r>
          </a:p>
          <a:p>
            <a:pPr lvl="0"/>
            <a:r>
              <a:rPr/>
              <a:t>Can make it more difficult to urinate</a:t>
            </a:r>
          </a:p>
          <a:p>
            <a:pPr lvl="0"/>
            <a:r>
              <a:rPr/>
              <a:t>May require foley catheter in bladder</a:t>
            </a:r>
          </a:p>
          <a:p>
            <a:pPr lvl="0"/>
            <a:r>
              <a:rPr/>
              <a:t>Foley catheter removed after epidural removed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 (2-4 days)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Surgical ICU on 11th floor</a:t>
            </a:r>
          </a:p>
          <a:p>
            <a:pPr lvl="0"/>
            <a:r>
              <a:rPr/>
              <a:t>NG tube in nose to drain stomach and esophagus</a:t>
            </a:r>
          </a:p>
          <a:p>
            <a:pPr lvl="0"/>
            <a:r>
              <a:rPr/>
              <a:t>Catheter in bladder</a:t>
            </a:r>
          </a:p>
          <a:p>
            <a:pPr lvl="0"/>
            <a:r>
              <a:rPr/>
              <a:t>Chest tube right chest</a:t>
            </a:r>
          </a:p>
          <a:p>
            <a:pPr lvl="0"/>
            <a:r>
              <a:rPr/>
              <a:t>Abdominal drains (usually 2)</a:t>
            </a:r>
          </a:p>
          <a:p>
            <a:pPr lvl="0"/>
            <a:r>
              <a:rPr/>
              <a:t>Feeding jejunostomy (usually stays in 8 wks)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Intensive Care Unit (ICU)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Bladder catheter removed → check that bladder empties properly</a:t>
            </a:r>
          </a:p>
          <a:p>
            <a:pPr lvl="0"/>
            <a:r>
              <a:rPr/>
              <a:t>Chest tube removed (day 2-4) → follow-up x-ray</a:t>
            </a:r>
          </a:p>
          <a:p>
            <a:pPr lvl="0"/>
            <a:r>
              <a:rPr/>
              <a:t>Fluid emptied from drains every few hours</a:t>
            </a:r>
          </a:p>
          <a:p>
            <a:pPr lvl="0"/>
            <a:r>
              <a:rPr/>
              <a:t>Start tube feedings by feeding</a:t>
            </a:r>
          </a:p>
          <a:p>
            <a:pPr lvl="0"/>
            <a:r>
              <a:rPr/>
              <a:t>Feeding jejunostomy (stays in 8 weeks)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Ward - 6Tower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feeds started</a:t>
            </a:r>
          </a:p>
          <a:p>
            <a:pPr lvl="0"/>
            <a:r>
              <a:rPr/>
              <a:t>Up in a chair most of the day</a:t>
            </a:r>
          </a:p>
          <a:p>
            <a:pPr lvl="0"/>
            <a:r>
              <a:rPr/>
              <a:t>Walking in the halls</a:t>
            </a:r>
          </a:p>
          <a:p>
            <a:pPr lvl="1"/>
            <a:r>
              <a:rPr/>
              <a:t>Start with assistance</a:t>
            </a:r>
          </a:p>
          <a:p>
            <a:pPr lvl="1"/>
            <a:r>
              <a:rPr/>
              <a:t>Improves lung function</a:t>
            </a:r>
          </a:p>
          <a:p>
            <a:pPr lvl="1"/>
            <a:r>
              <a:rPr/>
              <a:t>Prevents loss of muscle strength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feeds</a:t>
            </a:r>
          </a:p>
          <a:p>
            <a:pPr lvl="0"/>
            <a:r>
              <a:rPr/>
              <a:t>Start continuous (24 hours)</a:t>
            </a:r>
          </a:p>
          <a:p>
            <a:pPr lvl="0"/>
            <a:r>
              <a:rPr/>
              <a:t>Convert to night-time only (16 hours)</a:t>
            </a:r>
          </a:p>
          <a:p>
            <a:pPr lvl="0" indent="0" marL="0">
              <a:buNone/>
            </a:pPr>
            <a:r>
              <a:rPr/>
              <a:t>Water administered through feeding tube</a:t>
            </a:r>
          </a:p>
          <a:p>
            <a:pPr lvl="0"/>
            <a:r>
              <a:rPr/>
              <a:t>Usually 8oz 4 times/day</a:t>
            </a:r>
          </a:p>
          <a:p>
            <a:pPr lvl="0"/>
            <a:r>
              <a:rPr/>
              <a:t>Important to prevent dehydration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Tube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Nutrition to bypasses the esophagus and stomach</a:t>
            </a:r>
          </a:p>
          <a:p>
            <a:pPr lvl="0"/>
            <a:r>
              <a:rPr/>
              <a:t>Placed in small intestine</a:t>
            </a:r>
          </a:p>
          <a:p>
            <a:pPr lvl="0"/>
            <a:r>
              <a:rPr/>
              <a:t>Pump administers feedings slowly</a:t>
            </a:r>
          </a:p>
          <a:p>
            <a:pPr lvl="0"/>
            <a:r>
              <a:rPr/>
              <a:t>Feeding done at night</a:t>
            </a:r>
          </a:p>
        </p:txBody>
      </p:sp>
      <p:pic>
        <p:nvPicPr>
          <p:cNvPr descr="images/nutrition_jtub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02200" y="1193800"/>
            <a:ext cx="36449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Early Stage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start on the very inside layer called the mucosa</a:t>
            </a:r>
          </a:p>
        </p:txBody>
      </p:sp>
      <p:pic>
        <p:nvPicPr>
          <p:cNvPr descr="images/tumor21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Typical Regimen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Jejunostomy tube feeds for 16 hours (6pm-10am)</a:t>
            </a:r>
          </a:p>
          <a:p>
            <a:pPr lvl="1"/>
            <a:r>
              <a:rPr/>
              <a:t>Men: 75mL/hour x 16 hours = 5 cartons</a:t>
            </a:r>
          </a:p>
          <a:p>
            <a:pPr lvl="1"/>
            <a:r>
              <a:rPr/>
              <a:t>Women: 60mL/hour x 16 hours = 4 cartons</a:t>
            </a:r>
          </a:p>
          <a:p>
            <a:pPr lvl="0"/>
            <a:r>
              <a:rPr/>
              <a:t>Water 240ml (8oz) via syringe 4x/day</a:t>
            </a:r>
          </a:p>
          <a:p>
            <a:pPr lvl="0" indent="0" marL="0">
              <a:buNone/>
            </a:pPr>
            <a:r>
              <a:rPr/>
              <a:t>Hospital nurses will teach use of the feeding tube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Feeds with Diabetes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feedings elevate blood sugars</a:t>
            </a:r>
          </a:p>
          <a:p>
            <a:pPr lvl="0"/>
            <a:r>
              <a:rPr/>
              <a:t>Insulin may be required along with feeds</a:t>
            </a:r>
          </a:p>
          <a:p>
            <a:pPr lvl="0" indent="0" marL="0">
              <a:buNone/>
            </a:pPr>
            <a:r>
              <a:rPr/>
              <a:t>Typical Pattern for tube feeds</a:t>
            </a:r>
          </a:p>
          <a:p>
            <a:pPr lvl="0"/>
            <a:r>
              <a:rPr/>
              <a:t>Feeds run via pump from 6pm to 10am</a:t>
            </a:r>
          </a:p>
          <a:p>
            <a:pPr lvl="0"/>
            <a:r>
              <a:rPr/>
              <a:t>Insulin at 6pm (70/30 insulin)</a:t>
            </a:r>
          </a:p>
          <a:p>
            <a:pPr lvl="0"/>
            <a:r>
              <a:rPr/>
              <a:t>Insulin at Midnight (70/30 insulin)</a:t>
            </a:r>
          </a:p>
          <a:p>
            <a:pPr lvl="0"/>
            <a:r>
              <a:rPr/>
              <a:t>No insulin if tube feedings are not run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video is available to help become familiar with the feeding jejunostomy</a:t>
            </a:r>
          </a:p>
        </p:txBody>
      </p:sp>
      <p:pic>
        <p:nvPicPr>
          <p:cNvPr descr="images/nutrition_jejunostomy_qr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1193800"/>
            <a:ext cx="33274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Activity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Up in chair most of the day</a:t>
            </a:r>
          </a:p>
          <a:p>
            <a:pPr lvl="0"/>
            <a:r>
              <a:rPr/>
              <a:t>Walking with help from nurse/Physical Therapist</a:t>
            </a:r>
          </a:p>
          <a:p>
            <a:pPr lvl="0"/>
            <a:r>
              <a:rPr/>
              <a:t>Goals:</a:t>
            </a:r>
          </a:p>
          <a:p>
            <a:pPr lvl="1"/>
            <a:r>
              <a:rPr/>
              <a:t>Improve lung function</a:t>
            </a:r>
          </a:p>
          <a:p>
            <a:pPr lvl="1"/>
            <a:r>
              <a:rPr/>
              <a:t>Prevent muscle loss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Nasogastric (NG)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Tube passed through nose into stomach</a:t>
                </a:r>
              </a:p>
              <a:p>
                <a:pPr lvl="0"/>
                <a:r>
                  <a:rPr/>
                  <a:t>Drains fluid from stomach</a:t>
                </a:r>
              </a:p>
              <a:p>
                <a:pPr lvl="0"/>
                <a:r>
                  <a:rPr/>
                  <a:t>Prevents vomiting</a:t>
                </a:r>
              </a:p>
              <a:p>
                <a:pPr lvl="0" indent="0" marL="0">
                  <a:buNone/>
                </a:pPr>
                <a:r>
                  <a:rPr/>
                  <a:t>Upper GI X-ray on 2nd or 3rd day after surgery</a:t>
                </a:r>
              </a:p>
              <a:p>
                <a:pPr lvl="0"/>
                <a:r>
                  <a:rPr/>
                  <a:t>If stomach empties well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NG tube removed</a:t>
                </a:r>
              </a:p>
              <a:p>
                <a:pPr lvl="0"/>
                <a:r>
                  <a:rPr/>
                  <a:t>Otherwise, X-ray repeated 2-3 days later</a:t>
                </a:r>
              </a:p>
            </p:txBody>
          </p:sp>
        </mc:Choice>
      </mc:AlternateContent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Swallowing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Once NG tube has been removed:</a:t>
                </a:r>
              </a:p>
              <a:p>
                <a:pPr lvl="0" indent="0" marL="0">
                  <a:buNone/>
                </a:pPr>
                <a:r>
                  <a:rPr/>
                  <a:t>Modified barium swallow in radiology</a:t>
                </a:r>
              </a:p>
              <a:p>
                <a:pPr lvl="0"/>
                <a:r>
                  <a:rPr/>
                  <a:t>Drink a white chalky liquid (barium)</a:t>
                </a:r>
              </a:p>
              <a:p>
                <a:pPr lvl="0"/>
                <a:r>
                  <a:rPr/>
                  <a:t>Look for proper swallowing function</a:t>
                </a:r>
              </a:p>
              <a:p>
                <a:pPr lvl="0"/>
                <a:r>
                  <a:rPr/>
                  <a:t>70% of patients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⇒</m:t>
                    </m:r>
                  </m:oMath>
                </a14:m>
                <a:r>
                  <a:rPr/>
                  <a:t> liquids started by mouth</a:t>
                </a:r>
              </a:p>
            </p:txBody>
          </p:sp>
        </mc:Choice>
      </mc:AlternateContent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Oral Intake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Most are taking protein shakes when they go home</a:t>
            </a:r>
          </a:p>
          <a:p>
            <a:pPr lvl="0" indent="0" marL="0">
              <a:buNone/>
            </a:pPr>
            <a:r>
              <a:rPr/>
              <a:t>Protein shakes are started after tolerating water</a:t>
            </a:r>
            <a:br/>
          </a:p>
          <a:p>
            <a:pPr lvl="0"/>
            <a:r>
              <a:rPr/>
              <a:t>2 oz per hour to start</a:t>
            </a:r>
          </a:p>
          <a:p>
            <a:pPr lvl="0"/>
            <a:r>
              <a:rPr/>
              <a:t>4 oz per hour if 2oz are tolerated well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Goal: ready to leave day #6/7 after surgery</a:t>
            </a:r>
          </a:p>
          <a:p>
            <a:pPr lvl="0"/>
            <a:r>
              <a:rPr/>
              <a:t>Night-time tube feedings (6pm to 10am)</a:t>
            </a:r>
          </a:p>
          <a:p>
            <a:pPr lvl="0"/>
            <a:r>
              <a:rPr/>
              <a:t>Nutrition by mouth (70% of patients)</a:t>
            </a:r>
          </a:p>
          <a:p>
            <a:pPr lvl="1"/>
            <a:r>
              <a:rPr/>
              <a:t>1 oz of water per hour by mouth OR</a:t>
            </a:r>
          </a:p>
          <a:p>
            <a:pPr lvl="1"/>
            <a:r>
              <a:rPr/>
              <a:t>Protein shakes 4oz every 2 hours</a:t>
            </a:r>
          </a:p>
          <a:p>
            <a:pPr lvl="0"/>
            <a:r>
              <a:rPr/>
              <a:t>Water through tube 8oz four times per day</a:t>
            </a:r>
          </a:p>
          <a:p>
            <a:pPr lvl="0"/>
            <a:r>
              <a:rPr/>
              <a:t>Home care nursing (feeding tube teaching)</a:t>
            </a:r>
          </a:p>
          <a:p>
            <a:pPr lvl="0"/>
            <a:r>
              <a:rPr/>
              <a:t>Home infusion (tube feeding supplies)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discharge home:</a:t>
            </a:r>
          </a:p>
          <a:p>
            <a:pPr lvl="0"/>
            <a:r>
              <a:rPr/>
              <a:t>Protein shakes 4oz every 2 hrs</a:t>
            </a:r>
          </a:p>
          <a:p>
            <a:pPr lvl="0"/>
            <a:r>
              <a:rPr/>
              <a:t>Tube feeds 4-5 cans at night (6pm-10am)</a:t>
            </a:r>
          </a:p>
          <a:p>
            <a:pPr lvl="0" indent="0" marL="0">
              <a:buNone/>
            </a:pPr>
            <a:r>
              <a:rPr/>
              <a:t>10-12 Days: Increase protein shakes</a:t>
            </a:r>
          </a:p>
          <a:p>
            <a:pPr lvl="0"/>
            <a:r>
              <a:rPr/>
              <a:t>Tube feeds 3-4 cans at night</a:t>
            </a:r>
          </a:p>
          <a:p>
            <a:pPr lvl="0" indent="0" marL="0">
              <a:buNone/>
            </a:pPr>
            <a:r>
              <a:rPr/>
              <a:t>Three weeks: Post-esophagectomy Diet</a:t>
            </a:r>
          </a:p>
          <a:p>
            <a:pPr lvl="0" indent="0" marL="0">
              <a:buNone/>
            </a:pPr>
            <a:r>
              <a:rPr/>
              <a:t>8-12 weeks: Remove feeding tube (in office)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84309" y="205979"/>
                <a:ext cx="8552330" cy="662317"/>
              </a:xfrm>
            </p:spPr>
            <p:txBody>
              <a:bodyPr/>
              <a:lstStyle/>
              <a:p>
                <a:pPr lvl="0" indent="0" marL="0">
                  <a:buNone/>
                </a:pPr>
                <a:r>
                  <a:rPr/>
                  <a:t>Transition from Tube Feeds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Eating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Dietitian will calculate daily protein goal</a:t>
                </a:r>
              </a:p>
              <a:p>
                <a:pPr lvl="0"/>
                <a:r>
                  <a:rPr/>
                  <a:t>Typically 60-75 grams protein/day</a:t>
                </a:r>
              </a:p>
              <a:p>
                <a:pPr lvl="0"/>
                <a:r>
                  <a:rPr/>
                  <a:t>Each carton of tube feeding has 15 grams</a:t>
                </a:r>
              </a:p>
              <a:p>
                <a:pPr lvl="1"/>
                <a:r>
                  <a:rPr/>
                  <a:t>75 grams protein = 5 cartons/night</a:t>
                </a:r>
              </a:p>
              <a:p>
                <a:pPr lvl="0"/>
                <a:r>
                  <a:rPr/>
                  <a:t>More intake by mouth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tube feeds reduced</a:t>
                </a:r>
              </a:p>
              <a:p>
                <a:pPr lvl="0" indent="0" marL="0">
                  <a:buNone/>
                </a:pPr>
                <a:r>
                  <a:rPr/>
                  <a:t>Spread out protein during the day (20gm/meal)</a:t>
                </a:r>
              </a:p>
              <a:p>
                <a:pPr lvl="0"/>
                <a:r>
                  <a:rPr/>
                  <a:t>Three meals + 2-3 high-protein snacks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Locally-advanced Cancers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Over time, cancers can grow into the muscular wall</a:t>
            </a:r>
          </a:p>
        </p:txBody>
      </p:sp>
      <p:pic>
        <p:nvPicPr>
          <p:cNvPr descr="images/tumor24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Post-esophagectomy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Soft Consistency</a:t>
            </a:r>
          </a:p>
          <a:p>
            <a:pPr lvl="0"/>
            <a:r>
              <a:rPr/>
              <a:t>High Protein</a:t>
            </a:r>
          </a:p>
          <a:p>
            <a:pPr lvl="0"/>
            <a:r>
              <a:rPr/>
              <a:t>Avoid sugary liquids (can cause ‘dumping’)</a:t>
            </a:r>
          </a:p>
          <a:p>
            <a:pPr lvl="0"/>
            <a:r>
              <a:rPr/>
              <a:t>Avoid raw vegetables (and salads)</a:t>
            </a:r>
          </a:p>
          <a:p>
            <a:pPr lvl="0"/>
            <a:r>
              <a:rPr/>
              <a:t>Eating</a:t>
            </a:r>
          </a:p>
          <a:p>
            <a:pPr lvl="1"/>
            <a:r>
              <a:rPr/>
              <a:t>Small, frequent meals</a:t>
            </a:r>
          </a:p>
          <a:p>
            <a:pPr lvl="1"/>
            <a:r>
              <a:rPr/>
              <a:t>Sit up for 30-45 minutes after eating</a:t>
            </a:r>
          </a:p>
          <a:p>
            <a:pPr lvl="1"/>
            <a:r>
              <a:rPr/>
              <a:t>Avoid eating within 2 hours of bedtime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 -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Acetaminophen (Tylenol) 1000mg 4x/day</a:t>
            </a:r>
          </a:p>
          <a:p>
            <a:pPr lvl="0" indent="0" marL="0">
              <a:buNone/>
            </a:pPr>
            <a:r>
              <a:rPr/>
              <a:t>Gabapentin 300mg 3 times/day</a:t>
            </a:r>
          </a:p>
          <a:p>
            <a:pPr lvl="0" indent="0" marL="0">
              <a:buNone/>
            </a:pPr>
            <a:r>
              <a:rPr/>
              <a:t>Oxycodone</a:t>
            </a:r>
          </a:p>
          <a:p>
            <a:pPr lvl="0"/>
            <a:r>
              <a:rPr/>
              <a:t>As needed in addition to Tylenol/gabapentin</a:t>
            </a:r>
          </a:p>
          <a:p>
            <a:pPr lvl="0"/>
            <a:r>
              <a:rPr/>
              <a:t>Will begin reducing dose at first postop visit</a:t>
            </a:r>
          </a:p>
          <a:p>
            <a:pPr lvl="0"/>
            <a:r>
              <a:rPr/>
              <a:t>Can usually discontinue by 4 weeks</a:t>
            </a:r>
          </a:p>
          <a:p>
            <a:pPr lvl="0"/>
            <a:r>
              <a:rPr/>
              <a:t>NO DRIVING WHILE ON OXYCODONE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Non-steroidals Anti Inflammatory (NSAID)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Non-steroidal anti-inflammatories (Celebrex)</a:t>
            </a:r>
          </a:p>
          <a:p>
            <a:pPr lvl="0"/>
            <a:r>
              <a:rPr/>
              <a:t>200 mg every 12 hours starting at 2 weeks</a:t>
            </a:r>
          </a:p>
          <a:p>
            <a:pPr lvl="0" indent="0" marL="0">
              <a:buNone/>
            </a:pPr>
            <a:r>
              <a:rPr/>
              <a:t>NO GOODY POWDERS OR BCs</a:t>
            </a:r>
          </a:p>
          <a:p>
            <a:pPr lvl="0"/>
            <a:r>
              <a:rPr/>
              <a:t>(Can cause permanent scarring at the surgery site)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Acid Blockers = Proton Pump Inhibitors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Examples include ompeprazole and pantoprazole</a:t>
            </a:r>
          </a:p>
          <a:p>
            <a:pPr lvl="0"/>
            <a:r>
              <a:rPr/>
              <a:t>Will stay on for at 1-2 years to prevent acid reflux</a:t>
            </a:r>
          </a:p>
          <a:p>
            <a:pPr lvl="0"/>
            <a:r>
              <a:rPr/>
              <a:t>Important in preventing scarring at anastomosis (new connection between esophagus and stomach)</a:t>
            </a:r>
          </a:p>
          <a:p>
            <a:pPr lvl="0"/>
            <a:r>
              <a:rPr/>
              <a:t>To administer through feeding tube, open capsule and resuspend beads in 60mL (2oz) of water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Medicines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Reglan – Helps stomach empty</a:t>
            </a:r>
          </a:p>
          <a:p>
            <a:pPr lvl="0"/>
            <a:r>
              <a:rPr/>
              <a:t>Will plan to stop after six weeks</a:t>
            </a:r>
          </a:p>
          <a:p>
            <a:pPr lvl="0"/>
            <a:r>
              <a:rPr/>
              <a:t>0.1% risk of tardive dyskinesia (nervous tic)</a:t>
            </a:r>
          </a:p>
          <a:p>
            <a:pPr lvl="0" indent="0" marL="0">
              <a:buNone/>
            </a:pPr>
            <a:r>
              <a:rPr/>
              <a:t>Remeron – Helps improve appetite</a:t>
            </a:r>
          </a:p>
          <a:p>
            <a:pPr lvl="0"/>
            <a:r>
              <a:rPr/>
              <a:t>Can cause vivid dreams</a:t>
            </a:r>
          </a:p>
          <a:p>
            <a:pPr lvl="0"/>
            <a:r>
              <a:rPr/>
              <a:t>Used for several weeks after surgery</a:t>
            </a:r>
          </a:p>
          <a:p>
            <a:pPr lvl="0"/>
            <a:r>
              <a:rPr/>
              <a:t>Will stop within first three months of surgery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Metoprolol = Beta Blockers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Slows heart rate and lowers blood pressure</a:t>
                </a:r>
                <a:br/>
              </a:p>
              <a:p>
                <a:pPr lvl="0"/>
                <a:r>
                  <a:rPr/>
                  <a:t>Used to prevent rapid heart rate</a:t>
                </a:r>
              </a:p>
              <a:p>
                <a:pPr lvl="0"/>
                <a:r>
                  <a:rPr/>
                  <a:t>Patients not taking a beta blocker 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wean after after surgery</a:t>
                </a:r>
              </a:p>
              <a:p>
                <a:pPr lvl="0"/>
                <a:r>
                  <a:rPr/>
                  <a:t>Patients taking a beta blockerprior to surgery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→</m:t>
                    </m:r>
                  </m:oMath>
                </a14:m>
                <a:r>
                  <a:rPr/>
                  <a:t> return to prior dose and drug after surgery</a:t>
                </a:r>
              </a:p>
            </p:txBody>
          </p:sp>
        </mc:Choice>
      </mc:AlternateContent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Sleeping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Reflux can occur the first few weeks/months after surgery</a:t>
            </a:r>
          </a:p>
          <a:p>
            <a:pPr lvl="0" indent="0" marL="0">
              <a:buNone/>
            </a:pPr>
            <a:r>
              <a:rPr/>
              <a:t>This improves over the first few months</a:t>
            </a:r>
          </a:p>
          <a:p>
            <a:pPr lvl="0" indent="0" marL="0">
              <a:buNone/>
            </a:pPr>
            <a:r>
              <a:rPr/>
              <a:t>A wedge pillow can be helpful for sleep</a:t>
            </a:r>
          </a:p>
        </p:txBody>
      </p:sp>
      <p:pic>
        <p:nvPicPr>
          <p:cNvPr descr="images/wedge_pillow_com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733800" cy="373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Postoperative Visit at 7-10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 surgical site</a:t>
            </a:r>
          </a:p>
          <a:p>
            <a:pPr lvl="0"/>
            <a:r>
              <a:rPr/>
              <a:t>Remove staples (if needed)</a:t>
            </a:r>
          </a:p>
          <a:p>
            <a:pPr lvl="0" indent="0" marL="0">
              <a:buNone/>
            </a:pPr>
            <a:r>
              <a:rPr/>
              <a:t>Adjust medicines as needed</a:t>
            </a:r>
          </a:p>
          <a:p>
            <a:pPr lvl="0"/>
            <a:r>
              <a:rPr/>
              <a:t>Insulin (for diabetic patients on insulin)</a:t>
            </a:r>
          </a:p>
          <a:p>
            <a:pPr lvl="0"/>
            <a:r>
              <a:rPr/>
              <a:t>Reduce beta blocker medicines</a:t>
            </a:r>
          </a:p>
          <a:p>
            <a:pPr lvl="0" indent="0" marL="0">
              <a:buNone/>
            </a:pPr>
            <a:r>
              <a:rPr/>
              <a:t>Advance diet</a:t>
            </a:r>
          </a:p>
          <a:p>
            <a:pPr lvl="0" indent="0" marL="0">
              <a:buNone/>
            </a:pPr>
            <a:r>
              <a:rPr/>
              <a:t>Reduce tube feeds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Wean off medicines added after surgery</a:t>
            </a:r>
          </a:p>
          <a:p>
            <a:pPr lvl="0"/>
            <a:r>
              <a:rPr/>
              <a:t>Pain medicines</a:t>
            </a:r>
          </a:p>
          <a:p>
            <a:pPr lvl="0"/>
            <a:r>
              <a:rPr/>
              <a:t>Beta-blockers</a:t>
            </a:r>
          </a:p>
          <a:p>
            <a:pPr lvl="0"/>
            <a:r>
              <a:rPr/>
              <a:t>Reglan and Remeron</a:t>
            </a:r>
          </a:p>
          <a:p>
            <a:pPr lvl="0" indent="0" marL="0">
              <a:buNone/>
            </a:pPr>
            <a:r>
              <a:rPr/>
              <a:t>Continue acid blockers for at least 1 year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Jejunostomy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Jejunostomy tube is removed in the office once you can take in enough nutrients by mouth</a:t>
            </a:r>
          </a:p>
          <a:p>
            <a:pPr lvl="0" indent="0" marL="0">
              <a:buNone/>
            </a:pPr>
            <a:r>
              <a:rPr/>
              <a:t>Removal usually around 8 weeks after surgery</a:t>
            </a:r>
          </a:p>
          <a:p>
            <a:pPr lvl="0" indent="0" marL="0">
              <a:buNone/>
            </a:pPr>
            <a:r>
              <a:rPr/>
              <a:t>May take 30 minutes and some local anesthetic to loosen up the tube for removal.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Lymph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In some cases, cancer cells can break off from the main tumor and spread to lymph nodes</a:t>
            </a:r>
          </a:p>
        </p:txBody>
      </p:sp>
      <p:pic>
        <p:nvPicPr>
          <p:cNvPr descr="images/tumor25b_a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 may have difficulty absorbing some nutrients:</a:t>
            </a:r>
          </a:p>
          <a:p>
            <a:pPr lvl="0"/>
            <a:r>
              <a:rPr/>
              <a:t>Iron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Monitoring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About 3 months after the jejunostomy tube is removed, we will check blood levels:</a:t>
            </a:r>
          </a:p>
          <a:p>
            <a:pPr lvl="0"/>
            <a:r>
              <a:rPr/>
              <a:t>Iron (ferritin)</a:t>
            </a:r>
          </a:p>
          <a:p>
            <a:pPr lvl="0"/>
            <a:r>
              <a:rPr/>
              <a:t>Vitamin B12</a:t>
            </a:r>
          </a:p>
          <a:p>
            <a:pPr lvl="0"/>
            <a:r>
              <a:rPr/>
              <a:t>Vitamin D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Nutritional Replacements after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Vitamin or iron replacements can be ordered by:</a:t>
            </a:r>
          </a:p>
          <a:p>
            <a:pPr lvl="0"/>
            <a:r>
              <a:rPr/>
              <a:t>Primary Care Provider (PCP)</a:t>
            </a:r>
          </a:p>
          <a:p>
            <a:pPr lvl="0"/>
            <a:r>
              <a:rPr/>
              <a:t>Medical Oncologist</a:t>
            </a:r>
          </a:p>
          <a:p>
            <a:pPr lvl="0"/>
            <a:r>
              <a:rPr/>
              <a:t>Surgeon</a:t>
            </a:r>
          </a:p>
          <a:p>
            <a:pPr lvl="0" indent="0" marL="0">
              <a:buNone/>
            </a:pPr>
            <a:r>
              <a:rPr/>
              <a:t>If levels are low</a:t>
            </a:r>
          </a:p>
          <a:p>
            <a:pPr lvl="0"/>
            <a:r>
              <a:rPr/>
              <a:t>Replacement</a:t>
            </a:r>
          </a:p>
          <a:p>
            <a:pPr lvl="0"/>
            <a:r>
              <a:rPr/>
              <a:t>Repeat testing in 3-6 months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Physicians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Primary Care Provider</a:t>
            </a:r>
          </a:p>
          <a:p>
            <a:pPr lvl="0" indent="0" marL="0">
              <a:buNone/>
            </a:pPr>
            <a:r>
              <a:rPr/>
              <a:t>Gastroenterologist</a:t>
            </a:r>
          </a:p>
          <a:p>
            <a:pPr lvl="0" indent="0" marL="0">
              <a:buNone/>
            </a:pPr>
            <a:r>
              <a:rPr/>
              <a:t>Medical Oncologist (chemotherapy)</a:t>
            </a:r>
          </a:p>
          <a:p>
            <a:pPr lvl="0" indent="0" marL="0">
              <a:buNone/>
            </a:pPr>
            <a:r>
              <a:rPr/>
              <a:t>Radiation Oncologist (radiation)</a:t>
            </a:r>
          </a:p>
          <a:p>
            <a:pPr lvl="0" indent="0" marL="0">
              <a:buNone/>
            </a:pPr>
            <a:r>
              <a:rPr/>
              <a:t>Surgeons</a:t>
            </a:r>
          </a:p>
          <a:p>
            <a:pPr lvl="0"/>
            <a:r>
              <a:rPr/>
              <a:t>Jonathan Salo MD</a:t>
            </a:r>
          </a:p>
          <a:p>
            <a:pPr lvl="0"/>
            <a:r>
              <a:rPr/>
              <a:t>Jeffrey Hagen MD</a:t>
            </a:r>
          </a:p>
          <a:p>
            <a:pPr lvl="0"/>
            <a:r>
              <a:rPr/>
              <a:t>Michael Roach MD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09" y="205979"/>
            <a:ext cx="8552330" cy="66231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Team Members - Support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Dietitian - Liz Koch</a:t>
            </a:r>
          </a:p>
          <a:p>
            <a:pPr lvl="0" indent="0" marL="0">
              <a:buNone/>
            </a:pPr>
            <a:r>
              <a:rPr/>
              <a:t>Nurses</a:t>
            </a:r>
          </a:p>
          <a:p>
            <a:pPr lvl="0"/>
            <a:r>
              <a:rPr/>
              <a:t>Matthew Carpenter RN</a:t>
            </a:r>
          </a:p>
          <a:p>
            <a:pPr lvl="0"/>
            <a:r>
              <a:rPr/>
              <a:t>Brandon Galloway LPN</a:t>
            </a:r>
          </a:p>
          <a:p>
            <a:pPr lvl="0" indent="0" marL="0">
              <a:buNone/>
            </a:pPr>
            <a:r>
              <a:rPr/>
              <a:t>Navigator - Laura Swift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45" y="205979"/>
            <a:ext cx="8529278" cy="8572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br/>
            <a:br/>
            <a:r>
              <a:rPr/>
              <a:t>Cancers are categorized based upon the thickness of the tumor, known as the T stage</a:t>
            </a:r>
          </a:p>
        </p:txBody>
      </p:sp>
      <p:pic>
        <p:nvPicPr>
          <p:cNvPr descr="images/tumor_t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35500" y="1879600"/>
            <a:ext cx="41910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13868</TotalTime>
  <Words>42</Words>
  <Application>Microsoft Macintosh PowerPoint</Application>
  <PresentationFormat>On-screen Show (16:9)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Medium</vt:lpstr>
      <vt:lpstr>Lato Semibold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Superficial Cancer of the Esophagus and GE Junction</dc:title>
  <dc:creator/>
  <cp:keywords/>
  <dcterms:created xsi:type="dcterms:W3CDTF">2026-02-22T01:09:33Z</dcterms:created>
  <dcterms:modified xsi:type="dcterms:W3CDTF">2026-02-22T01:09:33Z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>zotero.bib</vt:lpwstr>
  </property>
  <property fmtid="{D5CDD505-2E9C-101B-9397-08002B2CF9AE}" pid="4" name="editor">
    <vt:lpwstr>visual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